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4" r:id="rId4"/>
    <p:sldId id="258" r:id="rId5"/>
    <p:sldId id="269" r:id="rId6"/>
    <p:sldId id="259" r:id="rId7"/>
    <p:sldId id="260" r:id="rId8"/>
    <p:sldId id="261" r:id="rId9"/>
    <p:sldId id="262" r:id="rId10"/>
    <p:sldId id="266" r:id="rId11"/>
    <p:sldId id="27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6EB3B75-15EC-4172-8C6E-8E75337F85A4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7E98352-B713-4B11-855A-4DA14402C6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620000" cy="1524000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Skyscraping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(an example)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6858000" cy="2286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Group:  IMA Builders</a:t>
            </a:r>
          </a:p>
          <a:p>
            <a:r>
              <a:rPr lang="en-US" sz="3600" dirty="0" smtClean="0"/>
              <a:t>Members</a:t>
            </a:r>
            <a:r>
              <a:rPr lang="en-US" sz="3600" dirty="0" smtClean="0"/>
              <a:t>: </a:t>
            </a:r>
            <a:r>
              <a:rPr lang="en-US" sz="3600" dirty="0" smtClean="0"/>
              <a:t>I.M.A. Student , I.M. Too &amp; I.M. Three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99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2514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Surface</a:t>
            </a:r>
            <a:br>
              <a:rPr lang="en-US" sz="6600" dirty="0" smtClean="0"/>
            </a:br>
            <a:r>
              <a:rPr lang="en-US" sz="6600" dirty="0" smtClean="0"/>
              <a:t> Area</a:t>
            </a:r>
            <a:endParaRPr lang="en-US" sz="6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24550" y="990600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05500" y="2438400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43600" y="3657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962650" y="4953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38600" y="4629834"/>
            <a:ext cx="232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T.S.A = 25, 820 ft²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57934" y="3334434"/>
            <a:ext cx="2331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T.S.A = 50, 544 ft²  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57934" y="2115234"/>
            <a:ext cx="2343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T.S.A = UNKNOWN ft²   </a:t>
            </a:r>
            <a:endParaRPr lang="en-US" sz="11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4036325" y="6858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T.S.A = 17, 006, 508 ft²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0209" y="5294362"/>
            <a:ext cx="380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Surface Area of whole building = </a:t>
            </a:r>
          </a:p>
          <a:p>
            <a:r>
              <a:rPr lang="en-US" dirty="0" smtClean="0"/>
              <a:t>                  NOT KNOWN ft²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15" y="4386071"/>
            <a:ext cx="1161875" cy="1025184"/>
          </a:xfrm>
          <a:prstGeom prst="rect">
            <a:avLst/>
          </a:prstGeom>
        </p:spPr>
      </p:pic>
      <p:pic>
        <p:nvPicPr>
          <p:cNvPr id="1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15" y="3191220"/>
            <a:ext cx="1155583" cy="1147086"/>
          </a:xfrm>
          <a:prstGeom prst="rect">
            <a:avLst/>
          </a:prstGeom>
        </p:spPr>
      </p:pic>
      <p:pic>
        <p:nvPicPr>
          <p:cNvPr id="1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15" y="1853503"/>
            <a:ext cx="1155583" cy="1195325"/>
          </a:xfrm>
          <a:prstGeom prst="rect">
            <a:avLst/>
          </a:prstGeom>
        </p:spPr>
      </p:pic>
      <p:pic>
        <p:nvPicPr>
          <p:cNvPr id="17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15" y="512883"/>
            <a:ext cx="1130867" cy="116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1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914400"/>
          </a:xfrm>
        </p:spPr>
        <p:txBody>
          <a:bodyPr/>
          <a:lstStyle/>
          <a:p>
            <a:r>
              <a:rPr lang="en-US" dirty="0" smtClean="0"/>
              <a:t>Construction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1</a:t>
            </a:r>
            <a:r>
              <a:rPr lang="en-US" baseline="30000" dirty="0" smtClean="0"/>
              <a:t>st</a:t>
            </a:r>
            <a:r>
              <a:rPr lang="en-US" dirty="0" smtClean="0"/>
              <a:t> level area  459,000 m²                    Cost per m²</a:t>
            </a:r>
          </a:p>
          <a:p>
            <a:pPr marL="0" indent="0">
              <a:buNone/>
            </a:pPr>
            <a:r>
              <a:rPr lang="en-US" dirty="0" smtClean="0"/>
              <a:t>    2</a:t>
            </a:r>
            <a:r>
              <a:rPr lang="en-US" baseline="30000" dirty="0" smtClean="0"/>
              <a:t>nd</a:t>
            </a:r>
            <a:r>
              <a:rPr lang="en-US" dirty="0" smtClean="0"/>
              <a:t> level area 136,424.52 m²                $4,846.95</a:t>
            </a:r>
          </a:p>
          <a:p>
            <a:pPr marL="0" indent="0">
              <a:buNone/>
            </a:pPr>
            <a:r>
              <a:rPr lang="en-US" dirty="0" smtClean="0"/>
              <a:t>    3</a:t>
            </a:r>
            <a:r>
              <a:rPr lang="en-US" baseline="30000" dirty="0" smtClean="0"/>
              <a:t>rd</a:t>
            </a:r>
            <a:r>
              <a:rPr lang="en-US" dirty="0" smtClean="0"/>
              <a:t> level area  62,280 m²</a:t>
            </a:r>
          </a:p>
          <a:p>
            <a:pPr marL="0" indent="0">
              <a:buNone/>
            </a:pPr>
            <a:r>
              <a:rPr lang="en-US" dirty="0" smtClean="0"/>
              <a:t>+  4</a:t>
            </a:r>
            <a:r>
              <a:rPr lang="en-US" baseline="30000" dirty="0" smtClean="0"/>
              <a:t>th</a:t>
            </a:r>
            <a:r>
              <a:rPr lang="en-US" dirty="0" smtClean="0"/>
              <a:t> level area  19,780 m²           677,485.24    Total Area</a:t>
            </a:r>
          </a:p>
          <a:p>
            <a:pPr marL="0" indent="0">
              <a:buNone/>
            </a:pPr>
            <a:r>
              <a:rPr lang="en-US" dirty="0" smtClean="0"/>
              <a:t>   Total Area 677,485.24 m²       x   4,846.95      Cost Per </a:t>
            </a:r>
            <a:r>
              <a:rPr lang="en-US" dirty="0"/>
              <a:t>m²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$3,283,737,084.02      Total Cost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i="1" dirty="0" smtClean="0"/>
              <a:t>MUST SHOW CORRECT UNITS!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38862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923128" y="3124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790063" y="3581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42263" y="4346812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705600" y="4036142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0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16002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Explain how your building answers the questions from your Problem Statement, including the focus/strand and location building.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1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6002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676400"/>
            <a:ext cx="75438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State Problem(s) – check Assignment Sheet and individual Problem </a:t>
            </a:r>
            <a:r>
              <a:rPr lang="en-US" sz="3200" dirty="0" smtClean="0"/>
              <a:t>Statements</a:t>
            </a:r>
          </a:p>
          <a:p>
            <a:r>
              <a:rPr lang="en-US" sz="3200" dirty="0" smtClean="0"/>
              <a:t>Include Strand focus (Aesthetics, Sustainability, Height, Cost) and what the challenges for that strand are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75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Solving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43800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r>
              <a:rPr lang="en-US" sz="3200" dirty="0" smtClean="0"/>
              <a:t>Strategies which we used to solve the problem</a:t>
            </a:r>
          </a:p>
          <a:p>
            <a:pPr lvl="1"/>
            <a:r>
              <a:rPr lang="en-US" sz="2800" dirty="0" smtClean="0"/>
              <a:t>Include strategies that didn’t work, too</a:t>
            </a:r>
          </a:p>
        </p:txBody>
      </p:sp>
    </p:spTree>
    <p:extLst>
      <p:ext uri="{BB962C8B-B14F-4D97-AF65-F5344CB8AC3E}">
        <p14:creationId xmlns:p14="http://schemas.microsoft.com/office/powerpoint/2010/main" val="1728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05548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2-D Footprints - 1</a:t>
            </a:r>
            <a:r>
              <a:rPr lang="en-US" baseline="30000" dirty="0" smtClean="0"/>
              <a:t>st</a:t>
            </a:r>
            <a:r>
              <a:rPr lang="en-US" dirty="0" smtClean="0"/>
              <a:t> level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3724275" cy="3286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10" y="2743200"/>
            <a:ext cx="3530638" cy="3257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865" y="1143000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Explain shapes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Total width (tip to tip) of your section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Number of floors in your section</a:t>
            </a:r>
            <a:endParaRPr lang="en-US" sz="28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8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05548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2-D Footprints - 1</a:t>
            </a:r>
            <a:r>
              <a:rPr lang="en-US" baseline="30000" dirty="0" smtClean="0"/>
              <a:t>st</a:t>
            </a:r>
            <a:r>
              <a:rPr lang="en-US" dirty="0" smtClean="0"/>
              <a:t> level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3724275" cy="3286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910" y="2743200"/>
            <a:ext cx="3530638" cy="3257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864" y="1143000"/>
            <a:ext cx="7409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Impact" panose="020B0806030902050204" pitchFamily="34" charset="0"/>
              </a:rPr>
              <a:t>S</a:t>
            </a:r>
            <a:r>
              <a:rPr lang="en-US" sz="2800" dirty="0" smtClean="0">
                <a:latin typeface="Impact" panose="020B0806030902050204" pitchFamily="34" charset="0"/>
              </a:rPr>
              <a:t>hapes used:  Hexagon, Square, Triangle</a:t>
            </a:r>
            <a:endParaRPr lang="en-US" sz="2800" dirty="0" smtClean="0">
              <a:latin typeface="Impact" panose="020B080603090205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Total </a:t>
            </a:r>
            <a:r>
              <a:rPr lang="en-US" sz="2800" dirty="0" smtClean="0">
                <a:latin typeface="Impact" panose="020B0806030902050204" pitchFamily="34" charset="0"/>
              </a:rPr>
              <a:t>width:  150 feet</a:t>
            </a:r>
            <a:endParaRPr lang="en-US" sz="2800" dirty="0" smtClean="0">
              <a:latin typeface="Impact" panose="020B080603090205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Number of floors in </a:t>
            </a:r>
            <a:r>
              <a:rPr lang="en-US" sz="2800" dirty="0" smtClean="0">
                <a:latin typeface="Impact" panose="020B0806030902050204" pitchFamily="34" charset="0"/>
              </a:rPr>
              <a:t>section:  20 floors</a:t>
            </a:r>
            <a:endParaRPr lang="en-US" sz="2800" dirty="0">
              <a:latin typeface="Impact" panose="020B080603090205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029200" y="3962400"/>
            <a:ext cx="2971800" cy="762000"/>
          </a:xfrm>
          <a:prstGeom prst="straightConnector1">
            <a:avLst/>
          </a:prstGeom>
          <a:ln w="254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7400" y="3962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150 feet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67000"/>
            <a:ext cx="3276600" cy="32525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67000"/>
            <a:ext cx="3565211" cy="32670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381000"/>
            <a:ext cx="7505548" cy="838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2-D Footprints – 2</a:t>
            </a:r>
            <a:r>
              <a:rPr lang="en-US" baseline="30000" dirty="0" smtClean="0"/>
              <a:t>nd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7865" y="1143000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Explain shapes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Total width (tip to tip) of your section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Number of floors in your section</a:t>
            </a:r>
            <a:endParaRPr lang="en-US" sz="28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1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65" y="2667000"/>
            <a:ext cx="3429000" cy="35469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667000"/>
            <a:ext cx="3655809" cy="35718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381000"/>
            <a:ext cx="7505548" cy="838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2-D Footprints – 3</a:t>
            </a:r>
            <a:r>
              <a:rPr lang="en-US" baseline="30000" dirty="0" smtClean="0"/>
              <a:t>rd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7865" y="1143000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Explain shapes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Total width (tip to tip) of your section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Impact" panose="020B0806030902050204" pitchFamily="34" charset="0"/>
              </a:rPr>
              <a:t>Number of floors in your section</a:t>
            </a:r>
            <a:endParaRPr lang="en-US" sz="28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3914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Top View of All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0"/>
            <a:ext cx="2438400" cy="444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0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66" y="577941"/>
            <a:ext cx="6781800" cy="1250859"/>
          </a:xfrm>
        </p:spPr>
        <p:txBody>
          <a:bodyPr>
            <a:noAutofit/>
          </a:bodyPr>
          <a:lstStyle/>
          <a:p>
            <a:r>
              <a:rPr lang="en-US" sz="7200" dirty="0" smtClean="0"/>
              <a:t>Volume</a:t>
            </a:r>
            <a:endParaRPr lang="en-US" sz="7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0" y="1066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32579" y="914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 Level</a:t>
            </a:r>
          </a:p>
          <a:p>
            <a:r>
              <a:rPr lang="en-US" sz="2000" dirty="0" smtClean="0"/>
              <a:t>V= 4, 561 ft³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34000" y="2420203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06421" y="3445470"/>
            <a:ext cx="2083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 Level</a:t>
            </a:r>
          </a:p>
          <a:p>
            <a:r>
              <a:rPr lang="en-US" sz="2000" dirty="0" smtClean="0"/>
              <a:t>V= 17, 097 ft³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334000" y="3733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51830" y="2154987"/>
            <a:ext cx="2088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  Level</a:t>
            </a:r>
          </a:p>
          <a:p>
            <a:r>
              <a:rPr lang="en-US" sz="2000" dirty="0" smtClean="0"/>
              <a:t>V= 98, 268 ft³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334000" y="48677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51830" y="4617155"/>
            <a:ext cx="1931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 Level</a:t>
            </a:r>
          </a:p>
          <a:p>
            <a:r>
              <a:rPr lang="en-US" sz="2000" dirty="0" smtClean="0"/>
              <a:t>V= 439, 930 ft³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448334" y="5556913"/>
            <a:ext cx="2399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Total Volume =    559, 865  ft³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15" y="4355108"/>
            <a:ext cx="1161875" cy="1025184"/>
          </a:xfrm>
          <a:prstGeom prst="rect">
            <a:avLst/>
          </a:prstGeom>
        </p:spPr>
      </p:pic>
      <p:pic>
        <p:nvPicPr>
          <p:cNvPr id="19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15" y="3160257"/>
            <a:ext cx="1155583" cy="1147086"/>
          </a:xfrm>
          <a:prstGeom prst="rect">
            <a:avLst/>
          </a:prstGeom>
        </p:spPr>
      </p:pic>
      <p:pic>
        <p:nvPicPr>
          <p:cNvPr id="20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15" y="1822540"/>
            <a:ext cx="1155583" cy="1195325"/>
          </a:xfrm>
          <a:prstGeom prst="rect">
            <a:avLst/>
          </a:prstGeom>
        </p:spPr>
      </p:pic>
      <p:pic>
        <p:nvPicPr>
          <p:cNvPr id="21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215" y="481920"/>
            <a:ext cx="1130867" cy="116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480</TotalTime>
  <Words>331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Skyscraping (an example)</vt:lpstr>
      <vt:lpstr>Problem</vt:lpstr>
      <vt:lpstr>Problem Solving Strategies</vt:lpstr>
      <vt:lpstr>2-D Footprints - 1st level</vt:lpstr>
      <vt:lpstr>2-D Footprints - 1st level</vt:lpstr>
      <vt:lpstr>PowerPoint Presentation</vt:lpstr>
      <vt:lpstr>PowerPoint Presentation</vt:lpstr>
      <vt:lpstr>Top View of All Sections</vt:lpstr>
      <vt:lpstr>Volume</vt:lpstr>
      <vt:lpstr>Surface  Area</vt:lpstr>
      <vt:lpstr>Construction Cost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Evolo 2012 Skyscraping Competition</dc:title>
  <dc:creator>student</dc:creator>
  <cp:lastModifiedBy>RWhismore</cp:lastModifiedBy>
  <cp:revision>41</cp:revision>
  <dcterms:created xsi:type="dcterms:W3CDTF">2012-02-27T17:44:06Z</dcterms:created>
  <dcterms:modified xsi:type="dcterms:W3CDTF">2014-02-17T20:01:27Z</dcterms:modified>
</cp:coreProperties>
</file>